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86"/>
  </p:notesMasterIdLst>
  <p:sldIdLst>
    <p:sldId id="280" r:id="rId2"/>
    <p:sldId id="385" r:id="rId3"/>
    <p:sldId id="386" r:id="rId4"/>
    <p:sldId id="387" r:id="rId5"/>
    <p:sldId id="388" r:id="rId6"/>
    <p:sldId id="389" r:id="rId7"/>
    <p:sldId id="391" r:id="rId8"/>
    <p:sldId id="390" r:id="rId9"/>
    <p:sldId id="371" r:id="rId10"/>
    <p:sldId id="310" r:id="rId11"/>
    <p:sldId id="281" r:id="rId12"/>
    <p:sldId id="283" r:id="rId13"/>
    <p:sldId id="284" r:id="rId14"/>
    <p:sldId id="286" r:id="rId15"/>
    <p:sldId id="285" r:id="rId16"/>
    <p:sldId id="287" r:id="rId17"/>
    <p:sldId id="289" r:id="rId18"/>
    <p:sldId id="296" r:id="rId19"/>
    <p:sldId id="298" r:id="rId20"/>
    <p:sldId id="372" r:id="rId21"/>
    <p:sldId id="373" r:id="rId22"/>
    <p:sldId id="374" r:id="rId23"/>
    <p:sldId id="291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75" r:id="rId33"/>
    <p:sldId id="376" r:id="rId34"/>
    <p:sldId id="377" r:id="rId35"/>
    <p:sldId id="378" r:id="rId36"/>
    <p:sldId id="379" r:id="rId37"/>
    <p:sldId id="319" r:id="rId38"/>
    <p:sldId id="320" r:id="rId39"/>
    <p:sldId id="321" r:id="rId40"/>
    <p:sldId id="323" r:id="rId41"/>
    <p:sldId id="292" r:id="rId42"/>
    <p:sldId id="380" r:id="rId43"/>
    <p:sldId id="382" r:id="rId44"/>
    <p:sldId id="381" r:id="rId45"/>
    <p:sldId id="383" r:id="rId46"/>
    <p:sldId id="38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6" r:id="rId55"/>
    <p:sldId id="337" r:id="rId56"/>
    <p:sldId id="338" r:id="rId57"/>
    <p:sldId id="340" r:id="rId58"/>
    <p:sldId id="342" r:id="rId59"/>
    <p:sldId id="343" r:id="rId60"/>
    <p:sldId id="344" r:id="rId61"/>
    <p:sldId id="345" r:id="rId62"/>
    <p:sldId id="346" r:id="rId63"/>
    <p:sldId id="349" r:id="rId64"/>
    <p:sldId id="350" r:id="rId65"/>
    <p:sldId id="351" r:id="rId66"/>
    <p:sldId id="352" r:id="rId67"/>
    <p:sldId id="353" r:id="rId68"/>
    <p:sldId id="357" r:id="rId69"/>
    <p:sldId id="354" r:id="rId70"/>
    <p:sldId id="355" r:id="rId71"/>
    <p:sldId id="356" r:id="rId72"/>
    <p:sldId id="358" r:id="rId73"/>
    <p:sldId id="359" r:id="rId74"/>
    <p:sldId id="361" r:id="rId75"/>
    <p:sldId id="362" r:id="rId76"/>
    <p:sldId id="360" r:id="rId77"/>
    <p:sldId id="363" r:id="rId78"/>
    <p:sldId id="364" r:id="rId79"/>
    <p:sldId id="365" r:id="rId80"/>
    <p:sldId id="366" r:id="rId81"/>
    <p:sldId id="367" r:id="rId82"/>
    <p:sldId id="369" r:id="rId83"/>
    <p:sldId id="368" r:id="rId84"/>
    <p:sldId id="370" r:id="rId8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9900"/>
    <a:srgbClr val="660066"/>
    <a:srgbClr val="A50021"/>
    <a:srgbClr val="CCFFFF"/>
    <a:srgbClr val="FFFF99"/>
    <a:srgbClr val="CCFF66"/>
    <a:srgbClr val="99FF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>
      <p:cViewPr varScale="1">
        <p:scale>
          <a:sx n="105" d="100"/>
          <a:sy n="105" d="100"/>
        </p:scale>
        <p:origin x="17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F1422A-C792-4E28-B90B-BD7D4D6E50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69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EFC2-CAA3-4105-846D-C53A25D379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12769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7957-6016-40E6-B2F6-980E1CDBF8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93506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AECA-9537-4C89-ADFE-C3847F448C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46092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22B09-1122-4829-8995-2FDAE06C6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930475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CC37-6764-471C-A224-AC37E45EF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908839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8F1E-EBF7-4F4B-ACEB-BCAC9CC097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83120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D0AA-FAFB-4FF5-9E14-E651F6E35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943280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C7AB-5A77-4E22-83D4-BC5E9362C5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721934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9986-1B66-41CE-8BE4-977FB1D747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81283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98EBC-D026-4829-8484-9F11C66869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742835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DD73-FFB9-4F18-AF59-ABA83B12E0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171809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58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5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91E58781-DF77-484B-94B4-EEAD273DF6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F90C6-018F-432B-85D3-D618B908B5F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FPGA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／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</a:t>
            </a:r>
            <a:endParaRPr lang="zh-TW" altLang="en-US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141663"/>
            <a:ext cx="7313612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zh-TW" sz="4100" smtClean="0">
                <a:solidFill>
                  <a:srgbClr val="0000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Quartus II</a:t>
            </a:r>
            <a:r>
              <a:rPr lang="zh-TW" altLang="en-US" sz="4100" smtClean="0">
                <a:solidFill>
                  <a:srgbClr val="0000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  軟體使用</a:t>
            </a:r>
            <a:endParaRPr lang="zh-TW" altLang="en-US" sz="4100" smtClean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562225"/>
            <a:ext cx="2371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935038" y="5805488"/>
            <a:ext cx="53657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在桌面或程式選單中找到 </a:t>
            </a:r>
            <a:r>
              <a:rPr lang="en-US" altLang="zh-TW" sz="1800">
                <a:solidFill>
                  <a:srgbClr val="FF0066"/>
                </a:solidFill>
                <a:ea typeface="華康超明體" panose="02020C09000000000000" pitchFamily="49" charset="-120"/>
              </a:rPr>
              <a:t>Quartus</a:t>
            </a: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 </a:t>
            </a:r>
            <a:r>
              <a:rPr lang="en-US" altLang="zh-TW" sz="1800">
                <a:solidFill>
                  <a:srgbClr val="FF0066"/>
                </a:solidFill>
                <a:ea typeface="華康超明體" panose="02020C09000000000000" pitchFamily="49" charset="-120"/>
              </a:rPr>
              <a:t>II</a:t>
            </a: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 並執行它</a:t>
            </a:r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 flipV="1">
            <a:off x="2087563" y="3717925"/>
            <a:ext cx="1728787" cy="2087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50988"/>
            <a:ext cx="6805613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C51257-C9DB-4966-B047-B45F5C33FF2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3856038" y="2781300"/>
            <a:ext cx="1171575" cy="827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989013" y="5697538"/>
            <a:ext cx="2484437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按下建立新專案按鈕</a:t>
            </a:r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 flipV="1">
            <a:off x="2339975" y="3608388"/>
            <a:ext cx="1516063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 animBg="1"/>
      <p:bldP spid="2375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92263"/>
            <a:ext cx="6913563" cy="506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54C6A2-197C-4489-9D10-9EA2B10E3397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5264150" y="5716588"/>
            <a:ext cx="665163" cy="2524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1116013" y="5734050"/>
            <a:ext cx="2484437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這個畫面不理它，直接按下一步按鈕</a:t>
            </a:r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3632200" y="5842000"/>
            <a:ext cx="1601788" cy="122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animBg="1"/>
      <p:bldP spid="2396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584325"/>
            <a:ext cx="6710362" cy="489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982D51-ED83-4C0C-B74B-6AD6EBB9BEDA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7127875" y="2708275"/>
            <a:ext cx="252413" cy="230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655763" y="4006850"/>
            <a:ext cx="5040473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按下按鈕，先在磁碟中建立一個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以跟專案名稱相同的目錄</a:t>
            </a:r>
            <a:r>
              <a: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，以便儲存</a:t>
            </a:r>
            <a:r>
              <a:rPr lang="en-US" altLang="zh-TW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FPGA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專案</a:t>
            </a: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/>
            </a:r>
            <a:b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</a:b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注意：檔案目錄不要包含中文名稱及特殊符號，要符合程式設計中變數命名規則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3203575" y="2938463"/>
            <a:ext cx="3924300" cy="1068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/>
      <p:bldP spid="2406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71" y="1556865"/>
            <a:ext cx="6696744" cy="5166952"/>
          </a:xfrm>
          <a:prstGeom prst="rect">
            <a:avLst/>
          </a:prstGeom>
        </p:spPr>
      </p:pic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3A9BBF-6BD7-43CE-8510-F1B2ADE3E66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231740" y="5155640"/>
            <a:ext cx="1044116" cy="3975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72256" y="4140341"/>
            <a:ext cx="2195513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ea typeface="華康超明體" panose="02020C09000000000000" pitchFamily="49" charset="-120"/>
              </a:rPr>
              <a:t>1</a:t>
            </a: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、建立專案目錄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4970696"/>
            <a:ext cx="2195513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3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、</a:t>
            </a:r>
            <a:r>
              <a: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按一下這個按鈕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80212" y="6345324"/>
            <a:ext cx="864096" cy="2701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893893" y="5341377"/>
            <a:ext cx="0" cy="1076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187624" y="4510229"/>
            <a:ext cx="1044116" cy="862987"/>
            <a:chOff x="1187624" y="4510229"/>
            <a:chExt cx="1044116" cy="862987"/>
          </a:xfrm>
        </p:grpSpPr>
        <p:sp>
          <p:nvSpPr>
            <p:cNvPr id="242694" name="Line 6"/>
            <p:cNvSpPr>
              <a:spLocks noChangeShapeType="1"/>
            </p:cNvSpPr>
            <p:nvPr/>
          </p:nvSpPr>
          <p:spPr bwMode="auto">
            <a:xfrm>
              <a:off x="1187624" y="4510229"/>
              <a:ext cx="0" cy="8629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187624" y="5373216"/>
              <a:ext cx="10441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30663" y="4325285"/>
            <a:ext cx="1777442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2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、點選目錄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175956" y="4697106"/>
            <a:ext cx="0" cy="155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42693" grpId="0" animBg="1"/>
      <p:bldP spid="9" grpId="0" animBg="1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76" y="1556792"/>
            <a:ext cx="6689898" cy="5230887"/>
          </a:xfrm>
          <a:prstGeom prst="rect">
            <a:avLst/>
          </a:prstGeom>
        </p:spPr>
      </p:pic>
      <p:sp>
        <p:nvSpPr>
          <p:cNvPr id="102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10E84A-5D0E-4CA7-9C4D-4EFA9655291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六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1620838" y="2371725"/>
            <a:ext cx="1260475" cy="179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grpSp>
        <p:nvGrpSpPr>
          <p:cNvPr id="3" name="群組 2"/>
          <p:cNvGrpSpPr/>
          <p:nvPr/>
        </p:nvGrpSpPr>
        <p:grpSpPr>
          <a:xfrm>
            <a:off x="1620838" y="1715721"/>
            <a:ext cx="2484438" cy="624254"/>
            <a:chOff x="1620838" y="1715721"/>
            <a:chExt cx="2484438" cy="624254"/>
          </a:xfrm>
        </p:grpSpPr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1620838" y="1715721"/>
              <a:ext cx="2484438" cy="3698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>
                  <a:solidFill>
                    <a:srgbClr val="FF0066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目錄建立完成</a:t>
              </a:r>
            </a:p>
          </p:txBody>
        </p:sp>
        <p:sp>
          <p:nvSpPr>
            <p:cNvPr id="241670" name="Line 6"/>
            <p:cNvSpPr>
              <a:spLocks noChangeShapeType="1"/>
            </p:cNvSpPr>
            <p:nvPr/>
          </p:nvSpPr>
          <p:spPr bwMode="auto">
            <a:xfrm>
              <a:off x="2792413" y="2070100"/>
              <a:ext cx="15875" cy="269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657350" y="2725738"/>
            <a:ext cx="466378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 flipV="1">
            <a:off x="1150938" y="2940050"/>
            <a:ext cx="519112" cy="1281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395288" y="4221163"/>
            <a:ext cx="4105275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在此處輸入專案名稱，原則和目錄相同</a:t>
            </a:r>
            <a:endParaRPr lang="en-US" altLang="zh-TW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37188" y="6465041"/>
            <a:ext cx="635086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79588" y="5486400"/>
            <a:ext cx="2484437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按下一步</a:t>
            </a:r>
            <a:endParaRPr lang="en-US" altLang="zh-TW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284663" y="5589588"/>
            <a:ext cx="1152525" cy="779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animBg="1"/>
      <p:bldP spid="241674" grpId="0" animBg="1"/>
      <p:bldP spid="24167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628775"/>
            <a:ext cx="6823075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CB3F2D-4ADB-427D-97F7-0D4F9BE8864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七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5375275" y="5929313"/>
            <a:ext cx="503238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696913" y="5493407"/>
            <a:ext cx="2484437" cy="9239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接著詢問是否載入已建立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的零件，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不要理它，直接按下一步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>
            <a:off x="3203575" y="5929313"/>
            <a:ext cx="2171700" cy="92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nimBg="1"/>
      <p:bldP spid="2437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4" y="1639016"/>
            <a:ext cx="6682946" cy="5218983"/>
          </a:xfrm>
          <a:prstGeom prst="rect">
            <a:avLst/>
          </a:prstGeom>
        </p:spPr>
      </p:pic>
      <p:sp>
        <p:nvSpPr>
          <p:cNvPr id="122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F12BF5-5837-47E8-AF44-7B9B61F4A88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八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1730375" y="2725538"/>
            <a:ext cx="6334013" cy="12257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6236366" y="2177225"/>
            <a:ext cx="0" cy="548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1584325" y="5043856"/>
            <a:ext cx="3095687" cy="1560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 flipV="1">
            <a:off x="4680012" y="5121188"/>
            <a:ext cx="9721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4355976" y="1798608"/>
            <a:ext cx="4175125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、輸入所使用晶片的過濾條件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52899" y="6527909"/>
            <a:ext cx="684212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454525" y="9010650"/>
            <a:ext cx="684213" cy="192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484563" y="6035674"/>
            <a:ext cx="1968336" cy="4922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3111" y="5843999"/>
            <a:ext cx="2484438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、按下一步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52119" y="4937205"/>
            <a:ext cx="3312369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、選擇上課所使用的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EMP1270T144C5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3" grpId="0" animBg="1"/>
      <p:bldP spid="246796" grpId="0" animBg="1"/>
      <p:bldP spid="246794" grpId="0" animBg="1"/>
      <p:bldP spid="13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625600"/>
            <a:ext cx="6542087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B9BCFA-F03E-41E9-B0DE-AC8A8A46928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九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330825" y="5778500"/>
            <a:ext cx="612775" cy="20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V="1">
            <a:off x="2987675" y="5842000"/>
            <a:ext cx="2343150" cy="201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503238" y="5842000"/>
            <a:ext cx="2484437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各種工具設定，先不理它，直接下一步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animBg="1"/>
      <p:bldP spid="2549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592796"/>
            <a:ext cx="6372708" cy="49980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1047EE-6588-48AB-AD4F-C7FBADC190B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建立專案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十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6084888" y="6295293"/>
            <a:ext cx="647700" cy="180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655763" y="5841268"/>
            <a:ext cx="2484437" cy="647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大功告成，按完成鈕，進入設計軟體</a:t>
            </a: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4140200" y="6098443"/>
            <a:ext cx="1944688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nimBg="1"/>
      <p:bldP spid="2570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CPLD/FPGA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晶片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41039" y="1555166"/>
            <a:ext cx="6778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Complex 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Programmable Logic 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Devices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複合可程式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邏輯裝置。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727683" y="2383105"/>
            <a:ext cx="6778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晶片內含大量的邏輯元件，可以透過程式將數位邏輯電路燒錄至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晶片，以取代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IC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接線的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繁雜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工作。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41039" y="3470738"/>
            <a:ext cx="6778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晶片有大量的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I/O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接腳，使用者可自行定義其輸出／入功能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754395" y="4249224"/>
            <a:ext cx="6778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常見的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 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晶片品牌有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Altera(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現已被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Intel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以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167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億美元收購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Xilinx(FPGA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發明廠商、傳聞將被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AMD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收購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Atmel…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各公司各自發展程式軟體以支援自家的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CPLD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晶片，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Altera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</a:t>
            </a:r>
            <a:r>
              <a:rPr lang="en-US" altLang="zh-TW" sz="2400" dirty="0" err="1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Quartus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II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Xilinx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ISE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Atmel </a:t>
            </a:r>
            <a:r>
              <a:rPr lang="zh-TW" altLang="en-US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</a:t>
            </a:r>
            <a:r>
              <a:rPr lang="en-US" altLang="zh-TW" sz="2400" dirty="0" err="1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ProChip</a:t>
            </a:r>
            <a:r>
              <a:rPr lang="en-US" altLang="zh-TW" sz="24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Designer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727683" y="6128031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本課程使用的晶片為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Altera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的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EMP1270T144C5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250339" y="156547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236983" y="239646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236983" y="34546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223627" y="42856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4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196915" y="611580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5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921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1047EE-6588-48AB-AD4F-C7FBADC190B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設計一半加器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0333" y="1826071"/>
            <a:ext cx="763406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二進位加法中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，只有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en-US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加數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」和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en-US" sz="2800" dirty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被加數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」相加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，不考慮前一級的進位，相加後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會產生「</a:t>
            </a:r>
            <a:r>
              <a:rPr lang="zh-TW" altLang="en-US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和</a:t>
            </a:r>
            <a:r>
              <a:rPr lang="en-US" altLang="zh-TW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(Sum)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」及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「</a:t>
            </a:r>
            <a:r>
              <a:rPr lang="zh-TW" altLang="en-US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進位輸出</a:t>
            </a:r>
            <a:r>
              <a:rPr lang="en-US" altLang="zh-TW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en-US" altLang="zh-TW" sz="2800" dirty="0" err="1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Carray</a:t>
            </a:r>
            <a:r>
              <a:rPr lang="zh-TW" altLang="en-US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Out)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」。</a:t>
            </a:r>
            <a:endParaRPr lang="zh-TW" altLang="en-US" sz="28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7190"/>
              </p:ext>
            </p:extLst>
          </p:nvPr>
        </p:nvGraphicFramePr>
        <p:xfrm>
          <a:off x="1274566" y="3503118"/>
          <a:ext cx="25787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76">
                  <a:extLst>
                    <a:ext uri="{9D8B030D-6E8A-4147-A177-3AD203B41FA5}">
                      <a16:colId xmlns:a16="http://schemas.microsoft.com/office/drawing/2014/main" val="1393163786"/>
                    </a:ext>
                  </a:extLst>
                </a:gridCol>
                <a:gridCol w="644676">
                  <a:extLst>
                    <a:ext uri="{9D8B030D-6E8A-4147-A177-3AD203B41FA5}">
                      <a16:colId xmlns:a16="http://schemas.microsoft.com/office/drawing/2014/main" val="3819229482"/>
                    </a:ext>
                  </a:extLst>
                </a:gridCol>
                <a:gridCol w="644676">
                  <a:extLst>
                    <a:ext uri="{9D8B030D-6E8A-4147-A177-3AD203B41FA5}">
                      <a16:colId xmlns:a16="http://schemas.microsoft.com/office/drawing/2014/main" val="2861273756"/>
                    </a:ext>
                  </a:extLst>
                </a:gridCol>
                <a:gridCol w="64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輸入</a:t>
                      </a:r>
                      <a:endParaRPr lang="zh-TW" altLang="en-US" b="0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  <a:cs typeface="+mn-cs"/>
                        </a:rPr>
                        <a:t>輸出</a:t>
                      </a:r>
                      <a:endParaRPr lang="zh-TW" altLang="en-US" sz="1800" b="0" kern="1200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kern="1200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30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 smtClean="0">
                          <a:solidFill>
                            <a:srgbClr val="0066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Ａ</a:t>
                      </a:r>
                      <a:endParaRPr lang="zh-TW" altLang="en-US" baseline="-25000" dirty="0">
                        <a:solidFill>
                          <a:srgbClr val="0066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 smtClean="0">
                          <a:solidFill>
                            <a:srgbClr val="0066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Ｂ</a:t>
                      </a:r>
                      <a:endParaRPr lang="zh-TW" altLang="en-US" baseline="0" dirty="0">
                        <a:solidFill>
                          <a:srgbClr val="0066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E7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rgbClr val="0066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  <a:cs typeface="+mn-cs"/>
                        </a:rPr>
                        <a:t>Ｓ</a:t>
                      </a:r>
                      <a:endParaRPr lang="zh-TW" altLang="en-US" sz="1800" kern="1200" dirty="0">
                        <a:solidFill>
                          <a:srgbClr val="0066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rgbClr val="0066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  <a:cs typeface="+mn-cs"/>
                        </a:rPr>
                        <a:t>Ｃ</a:t>
                      </a:r>
                      <a:r>
                        <a:rPr lang="zh-TW" altLang="en-US" sz="1800" kern="1200" baseline="-25000" dirty="0" smtClean="0">
                          <a:solidFill>
                            <a:srgbClr val="0066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  <a:cs typeface="+mn-cs"/>
                        </a:rPr>
                        <a:t>Ｏ</a:t>
                      </a:r>
                      <a:endParaRPr lang="zh-TW" altLang="en-US" sz="1800" kern="1200" baseline="-25000" dirty="0">
                        <a:solidFill>
                          <a:srgbClr val="0066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57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０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０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5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０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１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0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１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０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10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１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１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57237"/>
                  </a:ext>
                </a:extLst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2667020" y="4246306"/>
            <a:ext cx="1087773" cy="369332"/>
            <a:chOff x="2667020" y="4246306"/>
            <a:chExt cx="1087773" cy="369332"/>
          </a:xfrm>
        </p:grpSpPr>
        <p:sp>
          <p:nvSpPr>
            <p:cNvPr id="11" name="文字方塊 10"/>
            <p:cNvSpPr txBox="1"/>
            <p:nvPr/>
          </p:nvSpPr>
          <p:spPr>
            <a:xfrm>
              <a:off x="3328200" y="4246306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０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667020" y="4246306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０</a:t>
              </a:r>
              <a:endParaRPr lang="zh-TW" altLang="en-US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667019" y="4617900"/>
            <a:ext cx="1087773" cy="369332"/>
            <a:chOff x="2667019" y="4617900"/>
            <a:chExt cx="1087773" cy="369332"/>
          </a:xfrm>
        </p:grpSpPr>
        <p:sp>
          <p:nvSpPr>
            <p:cNvPr id="14" name="文字方塊 13"/>
            <p:cNvSpPr txBox="1"/>
            <p:nvPr/>
          </p:nvSpPr>
          <p:spPr>
            <a:xfrm>
              <a:off x="3328199" y="4617900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０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667019" y="4617900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１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667019" y="4987232"/>
            <a:ext cx="1087773" cy="369332"/>
            <a:chOff x="2667019" y="4987232"/>
            <a:chExt cx="1087773" cy="369332"/>
          </a:xfrm>
        </p:grpSpPr>
        <p:sp>
          <p:nvSpPr>
            <p:cNvPr id="17" name="文字方塊 16"/>
            <p:cNvSpPr txBox="1"/>
            <p:nvPr/>
          </p:nvSpPr>
          <p:spPr>
            <a:xfrm>
              <a:off x="3328199" y="4987232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０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67019" y="4987232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１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667018" y="5340947"/>
            <a:ext cx="1087773" cy="369332"/>
            <a:chOff x="2667018" y="5340947"/>
            <a:chExt cx="1087773" cy="369332"/>
          </a:xfrm>
        </p:grpSpPr>
        <p:sp>
          <p:nvSpPr>
            <p:cNvPr id="20" name="文字方塊 19"/>
            <p:cNvSpPr txBox="1"/>
            <p:nvPr/>
          </p:nvSpPr>
          <p:spPr>
            <a:xfrm>
              <a:off x="3328198" y="5340947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１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67018" y="5340947"/>
              <a:ext cx="4265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rgbClr val="FF00FF"/>
                  </a:solidFill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０</a:t>
              </a:r>
              <a:endParaRPr lang="zh-TW" altLang="en-US" baseline="-25000" dirty="0" smtClean="0">
                <a:solidFill>
                  <a:srgbClr val="FF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4490980" y="3723086"/>
            <a:ext cx="8440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S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088158" y="3728162"/>
                <a:ext cx="73586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3600" b="1" i="1">
                    <a:solidFill>
                      <a:srgbClr val="FF00FF"/>
                    </a:solidFill>
                    <a:latin typeface="Cambria Math"/>
                    <a:ea typeface="華康超明體" panose="02020C09000000000000" pitchFamily="49" charset="-120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28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altLang="zh-TW" sz="2800" dirty="0" smtClean="0">
                    <a:solidFill>
                      <a:srgbClr val="006600"/>
                    </a:solidFill>
                  </a:rPr>
                  <a:t>B</a:t>
                </a:r>
                <a:endParaRPr lang="zh-TW" altLang="en-US" sz="2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58" y="3728162"/>
                <a:ext cx="735868" cy="523220"/>
              </a:xfrm>
              <a:prstGeom prst="rect">
                <a:avLst/>
              </a:prstGeom>
              <a:blipFill>
                <a:blip r:embed="rId2"/>
                <a:stretch>
                  <a:fillRect t="-12941" r="-4167" b="-3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636986" y="3708985"/>
                <a:ext cx="171155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3600" b="1" i="1">
                    <a:solidFill>
                      <a:srgbClr val="FF00FF"/>
                    </a:solidFill>
                    <a:latin typeface="Cambria Math"/>
                    <a:ea typeface="華康超明體" panose="02020C09000000000000" pitchFamily="49" charset="-12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8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＋</m:t>
                      </m:r>
                      <m:r>
                        <a:rPr lang="en-US" altLang="zh-TW" sz="28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𝑨</m:t>
                      </m:r>
                      <m:acc>
                        <m:accPr>
                          <m:chr m:val="̅"/>
                          <m:ctrlPr>
                            <a:rPr lang="zh-TW" altLang="en-US" sz="28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zh-TW" altLang="en-US" sz="2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986" y="3708985"/>
                <a:ext cx="171155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704166" y="4169362"/>
                <a:ext cx="159164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3600" b="1" i="1">
                    <a:solidFill>
                      <a:srgbClr val="FF00FF"/>
                    </a:solidFill>
                    <a:latin typeface="Cambria Math"/>
                    <a:ea typeface="華康超明體" panose="02020C09000000000000" pitchFamily="49" charset="-12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TW" sz="2800" b="1" dirty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zh-TW" sz="2800" b="1" i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zh-TW" altLang="en-US" sz="2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66" y="4169362"/>
                <a:ext cx="159164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4499488" y="4817727"/>
            <a:ext cx="8440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</a:t>
            </a:r>
            <a:r>
              <a:rPr lang="en-US" altLang="zh-TW" sz="2800" baseline="-250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</a:t>
            </a:r>
            <a:r>
              <a:rPr lang="zh-TW" altLang="en-US" sz="28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＝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6666" y="4822803"/>
            <a:ext cx="7358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3600" b="1" i="1">
                <a:solidFill>
                  <a:srgbClr val="FF00FF"/>
                </a:solidFill>
                <a:latin typeface="Cambria Math"/>
                <a:ea typeface="華康超明體" panose="02020C09000000000000" pitchFamily="49" charset="-120"/>
              </a:defRPr>
            </a:lvl1pPr>
          </a:lstStyle>
          <a:p>
            <a:r>
              <a:rPr lang="en-US" altLang="zh-TW" sz="2800" dirty="0" smtClean="0">
                <a:solidFill>
                  <a:srgbClr val="006600"/>
                </a:solidFill>
              </a:rPr>
              <a:t>AB</a:t>
            </a:r>
            <a:endParaRPr lang="zh-TW" alt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0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98" y="1562311"/>
            <a:ext cx="6278277" cy="5025604"/>
          </a:xfrm>
          <a:prstGeom prst="rect">
            <a:avLst/>
          </a:prstGeom>
        </p:spPr>
      </p:pic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091B30-0CB1-467C-8619-B5A80204E914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建立設計檔案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1423194" y="2004099"/>
            <a:ext cx="232482" cy="27277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2843213" y="4051088"/>
            <a:ext cx="2484438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點選新增文件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 flipH="1" flipV="1">
            <a:off x="1655676" y="2276873"/>
            <a:ext cx="1187537" cy="17982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133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  <p:bldP spid="2478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611018"/>
            <a:ext cx="6941126" cy="4914218"/>
          </a:xfrm>
          <a:prstGeom prst="rect">
            <a:avLst/>
          </a:prstGeom>
        </p:spPr>
      </p:pic>
      <p:sp>
        <p:nvSpPr>
          <p:cNvPr id="163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091B30-0CB1-467C-8619-B5A80204E914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建立設計檔案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4472049" y="3216275"/>
            <a:ext cx="2087562" cy="1767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358775" y="4075113"/>
            <a:ext cx="2484438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各種設計方式，先選擇以繪圖的方式設計</a:t>
            </a:r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 flipV="1">
            <a:off x="2843213" y="3333139"/>
            <a:ext cx="1628836" cy="7419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472396" y="6113462"/>
            <a:ext cx="1217613" cy="14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35796" y="5878512"/>
            <a:ext cx="74930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857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  <p:bldP spid="2478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543050"/>
            <a:ext cx="7127875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08CB4C-86F2-4C98-8F74-C19413CAD254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加入程式檔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3635375" y="2097088"/>
            <a:ext cx="4719638" cy="2916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2627313" y="3878263"/>
            <a:ext cx="100806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95288" y="4075113"/>
            <a:ext cx="2782887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增加了一個頁籤，此畫面即繪圖設計畫面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  <p:bldP spid="2488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49" y="1556792"/>
            <a:ext cx="6882780" cy="4824532"/>
          </a:xfrm>
          <a:prstGeom prst="rect">
            <a:avLst/>
          </a:prstGeom>
        </p:spPr>
      </p:pic>
      <p:sp>
        <p:nvSpPr>
          <p:cNvPr id="184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D743E5-3830-4C45-87FB-D91BD5767BC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368425" y="296863"/>
            <a:ext cx="7313613" cy="1143000"/>
          </a:xfrm>
        </p:spPr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加入元件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7200292" y="2471617"/>
            <a:ext cx="179388" cy="179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5742878" y="2651004"/>
            <a:ext cx="1462087" cy="1493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402903" y="4146429"/>
            <a:ext cx="3150297" cy="7848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點選邏輯閘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符號</a:t>
            </a:r>
            <a:endParaRPr lang="en-US" altLang="zh-TW" sz="1800" dirty="0" smtClean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或在工作區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Double Click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  <p:bldP spid="2488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4093" r="3598" b="4272"/>
          <a:stretch/>
        </p:blipFill>
        <p:spPr bwMode="auto">
          <a:xfrm>
            <a:off x="1511660" y="1916831"/>
            <a:ext cx="6876764" cy="4032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D78BF-5178-4CC5-BD98-05B6A2DC433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加入元件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1630363" y="2444750"/>
            <a:ext cx="1843087" cy="18018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H="1">
            <a:off x="3473450" y="3111500"/>
            <a:ext cx="486483" cy="354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3959933" y="2465388"/>
            <a:ext cx="4824536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點選展開樹狀目錄，找到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primitivs-&gt; logic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即可找到各種邏輯元件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70700" y="5618163"/>
            <a:ext cx="684213" cy="250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67200" y="5813425"/>
            <a:ext cx="2484438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再按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即可加入工作表單中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30362" y="4456995"/>
            <a:ext cx="1843087" cy="2131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3473450" y="4573129"/>
            <a:ext cx="1278570" cy="870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52020" y="4489452"/>
            <a:ext cx="403244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或在此處輸入元件名稱亦可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  <p:bldP spid="248841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24050"/>
            <a:ext cx="69246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17B858-BD7C-44BD-B1A7-CB69AB2350F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加入元件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103688" y="3908425"/>
            <a:ext cx="1587" cy="1392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95738" y="5300663"/>
            <a:ext cx="1439862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新增完成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65288"/>
            <a:ext cx="786765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006A0D-BE37-432B-9EEB-59C180192EC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加入元件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24188" y="4978400"/>
            <a:ext cx="4319587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請自行依上述方式，自元件庫中找出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XOR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input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output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元件並佈置在表單中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1604963"/>
            <a:ext cx="724535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C062B8-CD39-4E26-A49F-060DDFC04336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修改元件名稱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84325" y="1773238"/>
            <a:ext cx="4319588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在目標元件上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double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click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2843213" y="2141538"/>
            <a:ext cx="36512" cy="38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03575" y="5049838"/>
            <a:ext cx="1728788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修改名稱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4248150" y="3573463"/>
            <a:ext cx="287338" cy="1476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6542088" y="5649913"/>
            <a:ext cx="2159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94388" y="5292725"/>
            <a:ext cx="172720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按確定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727200"/>
            <a:ext cx="69532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修改元件名稱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48038" y="5319713"/>
            <a:ext cx="4032250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依前述方式將各元件名稱改為圖面所示名稱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CPLD/FPGA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晶片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41039" y="1555166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EPM1270T144C5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75" y="2038931"/>
            <a:ext cx="6222225" cy="4666669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08887" y="2160272"/>
            <a:ext cx="2547389" cy="22408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94038" y="2741772"/>
            <a:ext cx="1507601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CPLD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主板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001992" y="2925922"/>
            <a:ext cx="1506895" cy="6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60690" y="5224554"/>
            <a:ext cx="1507601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燒錄器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2876267" y="5409220"/>
            <a:ext cx="1506895" cy="6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246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55775"/>
            <a:ext cx="7715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73798E-E0A0-4A72-B8BE-9FA0946AB4A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59000" y="5200650"/>
            <a:ext cx="4033838" cy="647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將滑鼠移到元件連接的端點，然後按左鍵拖曳滑鼠即可完成接線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766888"/>
            <a:ext cx="76866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4213E-EB0D-4A79-AA44-E019A836A90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48038" y="5319713"/>
            <a:ext cx="4032250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依前述方式完成接線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2759903"/>
            <a:ext cx="7343775" cy="3924300"/>
          </a:xfrm>
          <a:prstGeom prst="rect">
            <a:avLst/>
          </a:prstGeom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接線方式二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91680" y="5861320"/>
            <a:ext cx="478892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為接腳作名稱標記，由軟體自行對應連接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75771" y="1532830"/>
            <a:ext cx="76340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對線路複雜之電路，若仍以線連接將造成日圖面凌亂及後續除錯的困難，因此，軟體亦可允許用接腳名稱的方式標記得，由編譯器自行連接</a:t>
            </a:r>
            <a:endParaRPr lang="zh-TW" altLang="en-US" sz="2400" dirty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3825044"/>
            <a:ext cx="468052" cy="16921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357101" y="3921596"/>
            <a:ext cx="468052" cy="55152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142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3248980"/>
            <a:ext cx="5543550" cy="1114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接線方式二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27684" y="4491112"/>
            <a:ext cx="204566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、先把接腳延伸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1988" y="3525769"/>
            <a:ext cx="595318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11" idx="0"/>
          </p:cNvCxnSpPr>
          <p:nvPr/>
        </p:nvCxnSpPr>
        <p:spPr>
          <a:xfrm flipV="1">
            <a:off x="4250517" y="3835698"/>
            <a:ext cx="31471" cy="6554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0141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790110"/>
            <a:ext cx="6010275" cy="4905375"/>
          </a:xfrm>
          <a:prstGeom prst="rect">
            <a:avLst/>
          </a:prstGeom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接線方式二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66875" y="2636912"/>
            <a:ext cx="296991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、點選線段後按滑鼠右鍵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75956" y="1790110"/>
            <a:ext cx="595318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036788" y="2100039"/>
            <a:ext cx="154903" cy="5368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2502" y="4573974"/>
            <a:ext cx="345428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、出現選單後，選擇屬性項目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9903" y="6089587"/>
            <a:ext cx="3442072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4036788" y="4943306"/>
            <a:ext cx="403115" cy="114628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39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779891"/>
            <a:ext cx="6238875" cy="4619625"/>
          </a:xfrm>
          <a:prstGeom prst="rect">
            <a:avLst/>
          </a:prstGeom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接線方式二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2170" y="3356258"/>
            <a:ext cx="296991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、輸入欲連接之節點名稱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7127" y="2502890"/>
            <a:ext cx="595318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509997" y="2812819"/>
            <a:ext cx="154903" cy="5368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71700" y="4943535"/>
            <a:ext cx="2664296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、按一下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，完成設定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08104" y="6000015"/>
            <a:ext cx="864096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4535996" y="5301840"/>
            <a:ext cx="972109" cy="6981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17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24" y="1772816"/>
            <a:ext cx="6486525" cy="1781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5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144345-E1F7-401A-AC97-C0B449A995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接線方式二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9572" y="2761595"/>
            <a:ext cx="367142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在線段上會出現對接之節點名稱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6722" y="1888634"/>
            <a:ext cx="595318" cy="30992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236094" y="2211642"/>
            <a:ext cx="154903" cy="53687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028" y="4561861"/>
            <a:ext cx="6457950" cy="1762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84315" y="5843060"/>
            <a:ext cx="3671425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利用前述方式，設定其它接線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77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08820"/>
            <a:ext cx="7521581" cy="4061948"/>
          </a:xfrm>
          <a:prstGeom prst="rect">
            <a:avLst/>
          </a:prstGeom>
        </p:spPr>
      </p:pic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DA79A-E9F2-4E3F-AB40-2D6B86BA642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編譯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6223" y="2241178"/>
            <a:ext cx="215900" cy="2524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904173" y="2493590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03948" y="2780928"/>
            <a:ext cx="4032250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按一下這個按鈕，進行電路編譯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8" y="1700808"/>
            <a:ext cx="7776864" cy="4191034"/>
          </a:xfrm>
          <a:prstGeom prst="rect">
            <a:avLst/>
          </a:prstGeom>
        </p:spPr>
      </p:pic>
      <p:sp>
        <p:nvSpPr>
          <p:cNvPr id="276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0F528E-F838-429A-895A-7FA92A47D65A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編譯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3632816" y="4139927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16804" y="4797152"/>
            <a:ext cx="2376487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編譯前先存檔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69" y="2276872"/>
            <a:ext cx="5372100" cy="4038600"/>
          </a:xfrm>
          <a:prstGeom prst="rect">
            <a:avLst/>
          </a:prstGeom>
        </p:spPr>
      </p:pic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375E6-18D1-4C73-8D8D-78533EFE9A6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20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編譯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10400" y="4949825"/>
            <a:ext cx="0" cy="58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63314" y="4580493"/>
            <a:ext cx="149417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直接按存檔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30400" r="25325" b="31100"/>
          <a:stretch/>
        </p:blipFill>
        <p:spPr>
          <a:xfrm rot="5400000">
            <a:off x="3180141" y="2689032"/>
            <a:ext cx="3693356" cy="3276364"/>
          </a:xfrm>
          <a:prstGeom prst="rect">
            <a:avLst/>
          </a:prstGeom>
        </p:spPr>
      </p:pic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CPLD/FPGA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晶片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741039" y="1555166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EPM1270T144C5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53124" y="2736374"/>
            <a:ext cx="2547389" cy="31769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73465" y="4262092"/>
            <a:ext cx="1384593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5V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轉</a:t>
            </a: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3.3V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電源板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248533" y="4585258"/>
            <a:ext cx="1506895" cy="60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027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17319"/>
            <a:ext cx="6204185" cy="5088281"/>
          </a:xfrm>
          <a:prstGeom prst="rect">
            <a:avLst/>
          </a:prstGeom>
        </p:spPr>
      </p:pic>
      <p:sp>
        <p:nvSpPr>
          <p:cNvPr id="296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E5A979-E523-44E2-B8C2-0BF2B109D91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編譯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893089" y="5237163"/>
            <a:ext cx="1657350" cy="1011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34623" y="4591050"/>
            <a:ext cx="2305050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完成，警告訊息不用管它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3275855" y="4779963"/>
            <a:ext cx="2242951" cy="531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16" y="1616460"/>
            <a:ext cx="7033001" cy="4860540"/>
          </a:xfrm>
          <a:prstGeom prst="rect">
            <a:avLst/>
          </a:prstGeom>
        </p:spPr>
      </p:pic>
      <p:sp>
        <p:nvSpPr>
          <p:cNvPr id="307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9906C6-A2D3-4E54-A152-17A8527A38BF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1368425" y="2025650"/>
            <a:ext cx="144463" cy="179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 flipV="1">
            <a:off x="1441450" y="2205038"/>
            <a:ext cx="0" cy="287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882650" y="2492375"/>
            <a:ext cx="97155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NEW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3636169" y="5072063"/>
            <a:ext cx="1476375" cy="123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>
            <a:off x="3439768" y="4533779"/>
            <a:ext cx="196402" cy="5382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-214658" y="4163891"/>
            <a:ext cx="3654425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ea typeface="華康超明體" panose="02020C09000000000000" pitchFamily="49" charset="-120"/>
              </a:rPr>
              <a:t>2</a:t>
            </a:r>
            <a:r>
              <a:rPr lang="zh-TW" altLang="en-US" sz="1800">
                <a:solidFill>
                  <a:srgbClr val="FF0066"/>
                </a:solidFill>
                <a:ea typeface="華康超明體" panose="02020C09000000000000" pitchFamily="49" charset="-120"/>
              </a:rPr>
              <a:t>、</a:t>
            </a:r>
            <a:r>
              <a:rPr lang="en-US" altLang="zh-TW" sz="1800">
                <a:solidFill>
                  <a:srgbClr val="FF0066"/>
                </a:solidFill>
                <a:ea typeface="華康超明體" panose="02020C09000000000000" pitchFamily="49" charset="-120"/>
              </a:rPr>
              <a:t>University Program VWF</a:t>
            </a:r>
            <a:endParaRPr lang="zh-TW" altLang="en-US" sz="180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699496" y="5824389"/>
            <a:ext cx="427037" cy="179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4083671" y="5791052"/>
            <a:ext cx="1590675" cy="46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674346" y="5467202"/>
            <a:ext cx="18367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3" grpId="0" animBg="1"/>
      <p:bldP spid="249865" grpId="0" animBg="1"/>
      <p:bldP spid="249871" grpId="0" animBg="1"/>
      <p:bldP spid="249873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550574"/>
            <a:ext cx="6735412" cy="4938765"/>
          </a:xfrm>
          <a:prstGeom prst="rect">
            <a:avLst/>
          </a:prstGeom>
        </p:spPr>
      </p:pic>
      <p:sp>
        <p:nvSpPr>
          <p:cNvPr id="409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2F180D-EE8D-445D-9C11-4A2B4BCC117E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訊號模擬－設定時間 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63688" y="1793875"/>
            <a:ext cx="312762" cy="2158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2051049" y="2009774"/>
            <a:ext cx="2289970" cy="127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41020" y="3281362"/>
            <a:ext cx="1404937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842294" y="3378200"/>
            <a:ext cx="1871663" cy="17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713957" y="3466306"/>
            <a:ext cx="627063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966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01612"/>
            <a:ext cx="6760740" cy="4969225"/>
          </a:xfrm>
          <a:prstGeom prst="rect">
            <a:avLst/>
          </a:prstGeom>
        </p:spPr>
      </p:pic>
      <p:sp>
        <p:nvSpPr>
          <p:cNvPr id="399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D82C33-88B9-4A89-8235-991A33D266B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2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訊號模擬－設定時間 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>
            <a:off x="5094957" y="3569406"/>
            <a:ext cx="827087" cy="55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22044" y="3201106"/>
            <a:ext cx="228636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設定總模擬時間為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10uS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40844" y="4029781"/>
            <a:ext cx="1154113" cy="250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34494" y="4436150"/>
            <a:ext cx="612775" cy="176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 flipV="1">
            <a:off x="4374232" y="4612362"/>
            <a:ext cx="720725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94957" y="5148937"/>
            <a:ext cx="140335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975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54395"/>
            <a:ext cx="6940066" cy="4922605"/>
          </a:xfrm>
          <a:prstGeom prst="rect">
            <a:avLst/>
          </a:prstGeom>
        </p:spPr>
      </p:pic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93F5A8-A4F4-4810-9F89-C63821DC0D9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2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訊號模擬－設定時間 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138371" y="3867369"/>
            <a:ext cx="1403350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更改刻度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652346" y="3192681"/>
            <a:ext cx="1873250" cy="17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3511308" y="3378419"/>
            <a:ext cx="755650" cy="488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064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58" y="1572520"/>
            <a:ext cx="6984776" cy="4959029"/>
          </a:xfrm>
          <a:prstGeom prst="rect">
            <a:avLst/>
          </a:prstGeom>
        </p:spPr>
      </p:pic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93F5A8-A4F4-4810-9F89-C63821DC0D9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2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訊號模擬－設定時間 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41901" y="4643748"/>
            <a:ext cx="244652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更改刻度為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1uS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55876" y="3969060"/>
            <a:ext cx="1871991" cy="17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5314838" y="4154798"/>
            <a:ext cx="755142" cy="488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18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1592796"/>
            <a:ext cx="7020780" cy="4985653"/>
          </a:xfrm>
          <a:prstGeom prst="rect">
            <a:avLst/>
          </a:prstGeom>
        </p:spPr>
      </p:pic>
      <p:sp>
        <p:nvSpPr>
          <p:cNvPr id="419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93F5A8-A4F4-4810-9F89-C63821DC0D9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2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訊號模擬－設定時間 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41901" y="4643748"/>
            <a:ext cx="244652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畫面變了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934035" y="2564904"/>
            <a:ext cx="5238365" cy="1220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6069980" y="3785466"/>
            <a:ext cx="14188" cy="8582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65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27" y="1520788"/>
            <a:ext cx="7228098" cy="5135311"/>
          </a:xfrm>
          <a:prstGeom prst="rect">
            <a:avLst/>
          </a:prstGeom>
        </p:spPr>
      </p:pic>
      <p:sp>
        <p:nvSpPr>
          <p:cNvPr id="317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48D2DA-FF2C-4CD5-A8BC-D83B0D837000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20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>
            <a:off x="1689100" y="3036888"/>
            <a:ext cx="731838" cy="55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719138" y="2947988"/>
            <a:ext cx="1422400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、按右鍵</a:t>
            </a:r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2195513" y="4016375"/>
            <a:ext cx="1879600" cy="179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9872" name="Line 16"/>
          <p:cNvSpPr>
            <a:spLocks noChangeShapeType="1"/>
          </p:cNvSpPr>
          <p:nvPr/>
        </p:nvSpPr>
        <p:spPr bwMode="auto">
          <a:xfrm flipH="1" flipV="1">
            <a:off x="2917825" y="4195763"/>
            <a:ext cx="0" cy="728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1835150" y="4918075"/>
            <a:ext cx="3654425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2</a:t>
            </a:r>
            <a:r>
              <a: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rPr>
              <a:t>、選擇</a:t>
            </a: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Insert Node Bus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5" grpId="0" animBg="1"/>
      <p:bldP spid="249871" grpId="0" animBg="1"/>
      <p:bldP spid="24987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572342"/>
            <a:ext cx="7243973" cy="5133258"/>
          </a:xfrm>
          <a:prstGeom prst="rect">
            <a:avLst/>
          </a:prstGeom>
        </p:spPr>
      </p:pic>
      <p:sp>
        <p:nvSpPr>
          <p:cNvPr id="3277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F3C289-DE8A-4C7C-B764-06157385531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20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PORT(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544108" y="4426632"/>
            <a:ext cx="719138" cy="190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263246" y="4428219"/>
            <a:ext cx="539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98233" y="4104369"/>
            <a:ext cx="205740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尋找要觀測的點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65275"/>
            <a:ext cx="7658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0D4BE0-8A74-4D54-BD04-5A90DE09F454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2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132138" y="2060575"/>
            <a:ext cx="1908175" cy="190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3540125" y="2251075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11425" y="2803525"/>
            <a:ext cx="2057400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、改為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all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27763" y="2066925"/>
            <a:ext cx="539750" cy="184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6497638" y="2225675"/>
            <a:ext cx="0" cy="541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68938" y="2778125"/>
            <a:ext cx="2057400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List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8526"/>
          <a:stretch/>
        </p:blipFill>
        <p:spPr>
          <a:xfrm rot="5400000">
            <a:off x="2319214" y="1626532"/>
            <a:ext cx="4824536" cy="5143500"/>
          </a:xfrm>
          <a:prstGeom prst="rect">
            <a:avLst/>
          </a:prstGeom>
        </p:spPr>
      </p:pic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CPLD/FPGA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晶片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184093" y="2770862"/>
            <a:ext cx="983751" cy="30344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9075" y="3198907"/>
            <a:ext cx="13845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CPLD I/O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583668" y="3512341"/>
            <a:ext cx="617617" cy="97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64188" y="2770863"/>
            <a:ext cx="983751" cy="23143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27593" y="2375592"/>
            <a:ext cx="13845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CPLD I/O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7303231" y="2770863"/>
            <a:ext cx="509128" cy="7512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84093" y="2560489"/>
            <a:ext cx="983751" cy="2103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9075" y="2349652"/>
            <a:ext cx="13845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電源地線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583668" y="2663086"/>
            <a:ext cx="617617" cy="97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3867" y="5697252"/>
            <a:ext cx="13845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5V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電源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1468460" y="6010686"/>
            <a:ext cx="617617" cy="97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184093" y="5810214"/>
            <a:ext cx="983751" cy="2103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39335" y="5915400"/>
            <a:ext cx="1384593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5V</a:t>
            </a: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電源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263514" y="5976185"/>
            <a:ext cx="983751" cy="2103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4121875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r="3621" b="3649"/>
          <a:stretch/>
        </p:blipFill>
        <p:spPr bwMode="auto">
          <a:xfrm>
            <a:off x="1331640" y="1988840"/>
            <a:ext cx="5798753" cy="3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017F5E-FC05-45D6-A699-3C500F43A9FA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20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11300" y="3071813"/>
            <a:ext cx="2592388" cy="1150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2735263" y="4222750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619250" y="4757738"/>
            <a:ext cx="2058988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、選項會出現所有點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24325" y="4052888"/>
            <a:ext cx="427038" cy="184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4551363" y="4237038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9563" y="4787900"/>
            <a:ext cx="1404937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、全加入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94" y="2606981"/>
            <a:ext cx="5295900" cy="3810000"/>
          </a:xfrm>
          <a:prstGeom prst="rect">
            <a:avLst/>
          </a:prstGeom>
        </p:spPr>
      </p:pic>
      <p:sp>
        <p:nvSpPr>
          <p:cNvPr id="358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DD91A-6F69-4813-9903-F9E7896C614F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2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25988" y="3684588"/>
            <a:ext cx="2592387" cy="11509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84319" y="3034081"/>
            <a:ext cx="773112" cy="184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5930900" y="4873625"/>
            <a:ext cx="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99100" y="5424488"/>
            <a:ext cx="14033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完成選取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7173306" y="2795956"/>
            <a:ext cx="49847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360631" y="2427656"/>
            <a:ext cx="1404938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0" y="1628800"/>
            <a:ext cx="7048078" cy="5015609"/>
          </a:xfrm>
          <a:prstGeom prst="rect">
            <a:avLst/>
          </a:prstGeom>
        </p:spPr>
      </p:pic>
      <p:sp>
        <p:nvSpPr>
          <p:cNvPr id="368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740FEC-B035-4E00-8C64-A6C9D981F16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20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6011912" y="3992984"/>
            <a:ext cx="0" cy="1081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80112" y="5085184"/>
            <a:ext cx="14033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再按</a:t>
            </a:r>
            <a:r>
              <a:rPr lang="en-US" altLang="zh-TW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2128864"/>
            <a:ext cx="7020780" cy="4979856"/>
          </a:xfrm>
          <a:prstGeom prst="rect">
            <a:avLst/>
          </a:prstGeom>
        </p:spPr>
      </p:pic>
      <p:sp>
        <p:nvSpPr>
          <p:cNvPr id="3789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E91A4D-302E-41D7-9334-A30AE2A82CB5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20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—</a:t>
            </a: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設定</a:t>
            </a:r>
            <a:r>
              <a:rPr lang="en-US" altLang="zh-TW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PORT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六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5581650" y="4100513"/>
            <a:ext cx="0" cy="1081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49850" y="5192713"/>
            <a:ext cx="14033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畫面變了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8425" y="2228850"/>
            <a:ext cx="7453313" cy="1871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713504"/>
            <a:ext cx="7020780" cy="4979856"/>
          </a:xfrm>
          <a:prstGeom prst="rect">
            <a:avLst/>
          </a:prstGeom>
        </p:spPr>
      </p:pic>
      <p:sp>
        <p:nvSpPr>
          <p:cNvPr id="430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60CF05-C00B-4D4A-AA5C-23C8EE2B4BF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20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訊號模擬－加入脈波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4007" y="3711575"/>
            <a:ext cx="1561244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可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利用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縮放功能，調整訊號視窗成最佳觀察刻度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678781" y="2202149"/>
            <a:ext cx="254000" cy="17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1871699" y="2378362"/>
            <a:ext cx="247612" cy="1337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00375" y="2673350"/>
            <a:ext cx="5390418" cy="1619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2627313" y="4292600"/>
            <a:ext cx="373062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664804"/>
            <a:ext cx="6766781" cy="4794119"/>
          </a:xfrm>
          <a:prstGeom prst="rect">
            <a:avLst/>
          </a:prstGeom>
        </p:spPr>
      </p:pic>
      <p:sp>
        <p:nvSpPr>
          <p:cNvPr id="440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ABCF38-9E75-49EA-A2F7-F3B3546F1E87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zh-TW" sz="120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訊號模擬－加入脈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波（一）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13961" y="4905164"/>
            <a:ext cx="1403350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點選輸入點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313961" y="3027152"/>
            <a:ext cx="1763712" cy="241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961661" y="3360527"/>
            <a:ext cx="53975" cy="1541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23704" y="2053667"/>
            <a:ext cx="24765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08004" y="2456892"/>
            <a:ext cx="1403350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選擇這個訊號項目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 flipV="1">
            <a:off x="3471354" y="2234642"/>
            <a:ext cx="1136650" cy="231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616460"/>
            <a:ext cx="6830170" cy="4860540"/>
          </a:xfrm>
          <a:prstGeom prst="rect">
            <a:avLst/>
          </a:prstGeom>
        </p:spPr>
      </p:pic>
      <p:sp>
        <p:nvSpPr>
          <p:cNvPr id="450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E3E61B-EC08-436A-9113-A0F92E5E78E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zh-TW" sz="120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訊號模擬－加入脈波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（二）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145124" y="4877494"/>
            <a:ext cx="2740025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6280311" y="4640957"/>
            <a:ext cx="415925" cy="220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280311" y="3464035"/>
            <a:ext cx="2628900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可設定每個</a:t>
            </a:r>
            <a:r>
              <a:rPr lang="en-US" altLang="zh-TW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count every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產生</a:t>
            </a:r>
            <a:r>
              <a:rPr lang="en-US" altLang="zh-TW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Hi-Low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變化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此處設定為１</a:t>
            </a:r>
            <a:r>
              <a:rPr lang="en-US" altLang="zh-TW" sz="1800" dirty="0" err="1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uS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85" y="1566225"/>
            <a:ext cx="7051123" cy="5011948"/>
          </a:xfrm>
          <a:prstGeom prst="rect">
            <a:avLst/>
          </a:prstGeom>
        </p:spPr>
      </p:pic>
      <p:sp>
        <p:nvSpPr>
          <p:cNvPr id="460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F82B1-9E68-4B0D-9824-A68F7D0E0A8E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en-US" altLang="zh-TW" sz="120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訊號模擬－加入訊號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71901" y="4137285"/>
            <a:ext cx="2743188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</a:t>
            </a:r>
            <a:r>
              <a:rPr lang="en-US" altLang="zh-TW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A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輸入之訊號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設定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可看到每１</a:t>
            </a:r>
            <a:r>
              <a:rPr lang="en-US" altLang="zh-TW" sz="1800" dirty="0" err="1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uS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變化一次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55675" y="2564904"/>
            <a:ext cx="7727950" cy="7087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5622925" y="327368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56792"/>
            <a:ext cx="6949307" cy="4976549"/>
          </a:xfrm>
          <a:prstGeom prst="rect">
            <a:avLst/>
          </a:prstGeom>
        </p:spPr>
      </p:pic>
      <p:sp>
        <p:nvSpPr>
          <p:cNvPr id="471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175075-B1CD-40BC-BC93-D15AB7998AA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0" lang="en-US" altLang="zh-TW" sz="120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訊號模擬－加入訊號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339975" y="4941888"/>
            <a:ext cx="5400675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依前述設定方式，完成如上圖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B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輸入端之訊號設定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59" y="1681762"/>
            <a:ext cx="7015342" cy="5023837"/>
          </a:xfrm>
          <a:prstGeom prst="rect">
            <a:avLst/>
          </a:prstGeom>
        </p:spPr>
      </p:pic>
      <p:sp>
        <p:nvSpPr>
          <p:cNvPr id="481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ACB277-783D-468A-8FEE-5326E4134F2E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kumimoji="0" lang="en-US" altLang="zh-TW" sz="120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訊號模擬－開始模擬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5916" y="3933056"/>
            <a:ext cx="2052637" cy="647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再按編譯按鈕，以便諸存模擬設定檔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31816" y="2170931"/>
            <a:ext cx="222250" cy="204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 flipV="1">
            <a:off x="4142941" y="2359843"/>
            <a:ext cx="465137" cy="155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1502" b="12200"/>
          <a:stretch/>
        </p:blipFill>
        <p:spPr>
          <a:xfrm>
            <a:off x="1547664" y="2127372"/>
            <a:ext cx="6669360" cy="3924436"/>
          </a:xfrm>
          <a:prstGeom prst="rect">
            <a:avLst/>
          </a:prstGeom>
        </p:spPr>
      </p:pic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設計方式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41039" y="1555166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以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VHDL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語言設計：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0657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11" y="1601431"/>
            <a:ext cx="7140215" cy="5089479"/>
          </a:xfrm>
          <a:prstGeom prst="rect">
            <a:avLst/>
          </a:prstGeom>
        </p:spPr>
      </p:pic>
      <p:sp>
        <p:nvSpPr>
          <p:cNvPr id="491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2E34BA-602A-4AB4-B623-F0C605B233EF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kumimoji="0" lang="en-US" altLang="zh-TW" sz="120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訊號模擬－開始模擬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09764" y="5691438"/>
            <a:ext cx="20526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按一下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14251" y="4599238"/>
            <a:ext cx="936625" cy="300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 flipV="1">
            <a:off x="4950876" y="4842125"/>
            <a:ext cx="1258888" cy="849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2368550"/>
            <a:ext cx="5591175" cy="4086225"/>
          </a:xfrm>
          <a:prstGeom prst="rect">
            <a:avLst/>
          </a:prstGeom>
        </p:spPr>
      </p:pic>
      <p:sp>
        <p:nvSpPr>
          <p:cNvPr id="5017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F2B543-7F1D-4FB1-B5EA-CC206A32CCE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kumimoji="0" lang="en-US" altLang="zh-TW" sz="120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訊號模擬－開始模擬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16688" y="4411663"/>
            <a:ext cx="2052637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按一下存檔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35713" y="5589588"/>
            <a:ext cx="936625" cy="298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6875463" y="4779963"/>
            <a:ext cx="217487" cy="809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65" y="1633919"/>
            <a:ext cx="6178835" cy="4860275"/>
          </a:xfrm>
          <a:prstGeom prst="rect">
            <a:avLst/>
          </a:prstGeom>
        </p:spPr>
      </p:pic>
      <p:sp>
        <p:nvSpPr>
          <p:cNvPr id="5120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3E99FB-C586-44FD-8F9E-38E9237EA39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kumimoji="0" lang="en-US" altLang="zh-TW" sz="120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訊號模擬－開始模擬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48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80063" y="3911600"/>
            <a:ext cx="2268537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編譯完成後，會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出現時序圖</a:t>
            </a:r>
            <a:endParaRPr lang="zh-TW" altLang="en-US" sz="1800" dirty="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75" y="1557324"/>
            <a:ext cx="7648575" cy="4124325"/>
          </a:xfrm>
          <a:prstGeom prst="rect">
            <a:avLst/>
          </a:prstGeom>
        </p:spPr>
      </p:pic>
      <p:sp>
        <p:nvSpPr>
          <p:cNvPr id="5325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337DFB-72FC-4B26-8CA5-4CBF32D3F11A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kumimoji="0" lang="en-US" altLang="zh-TW" sz="120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訊號模擬－將訊號以群組方式顯示值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43708" y="5794348"/>
            <a:ext cx="2268537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配合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shift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鍵複選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node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21383" y="3233710"/>
            <a:ext cx="1614487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2446945" y="3738535"/>
            <a:ext cx="288925" cy="2041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15128" b="30681"/>
          <a:stretch/>
        </p:blipFill>
        <p:spPr>
          <a:xfrm>
            <a:off x="1308658" y="1566144"/>
            <a:ext cx="6507634" cy="4186088"/>
          </a:xfrm>
          <a:prstGeom prst="rect">
            <a:avLst/>
          </a:prstGeom>
        </p:spPr>
      </p:pic>
      <p:sp>
        <p:nvSpPr>
          <p:cNvPr id="542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0F8165-00C7-403A-A9BD-D24BBCEB6A76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kumimoji="0" lang="en-US" altLang="zh-TW" sz="120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訊號模擬－將訊號以群組方式顯示值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72524" y="5893168"/>
            <a:ext cx="1800225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按滑鼠右鍵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232183" y="4056782"/>
            <a:ext cx="1260475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3337998" y="4073037"/>
            <a:ext cx="398596" cy="18007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5195795" y="4299669"/>
            <a:ext cx="574675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92658" y="5383932"/>
            <a:ext cx="1800225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選擇此選項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556379"/>
            <a:ext cx="6915150" cy="4743450"/>
          </a:xfrm>
          <a:prstGeom prst="rect">
            <a:avLst/>
          </a:prstGeom>
        </p:spPr>
      </p:pic>
      <p:sp>
        <p:nvSpPr>
          <p:cNvPr id="5529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06F655-AE6D-425C-9856-BFED4CF0738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kumimoji="0" lang="en-US" altLang="zh-TW" sz="120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訊號模擬－將訊號以群組方式顯示值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93753" y="3647432"/>
            <a:ext cx="1800225" cy="3683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輸入名稱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24028" y="4787257"/>
            <a:ext cx="1260475" cy="239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681153" y="4015732"/>
            <a:ext cx="433387" cy="771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5211155" y="5240809"/>
            <a:ext cx="2268537" cy="60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00292" y="5724996"/>
            <a:ext cx="1800225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選擇要顯示的方式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10" y="1614488"/>
            <a:ext cx="7639050" cy="4057650"/>
          </a:xfrm>
          <a:prstGeom prst="rect">
            <a:avLst/>
          </a:prstGeom>
        </p:spPr>
      </p:pic>
      <p:sp>
        <p:nvSpPr>
          <p:cNvPr id="563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C8E2B4-9DBD-4D70-8752-F7D16EA8DB3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kumimoji="0" lang="en-US" altLang="zh-TW" sz="120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訊號模擬－將訊號以群組方式顯示值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13016" y="2167010"/>
            <a:ext cx="4210050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可看到群組後，軟體會以匯流排訊號的方式表示，並標示每一個時序段的值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63779" y="3322710"/>
            <a:ext cx="7042150" cy="179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2513129" y="2825822"/>
            <a:ext cx="144462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2463916" y="3895797"/>
            <a:ext cx="1081088" cy="1171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22779" y="5067372"/>
            <a:ext cx="2254250" cy="6461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這裏是訊號群組的組成，最上面的是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MSB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81266" y="3578297"/>
            <a:ext cx="931863" cy="315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14" y="1651000"/>
            <a:ext cx="7658100" cy="4000500"/>
          </a:xfrm>
          <a:prstGeom prst="rect">
            <a:avLst/>
          </a:prstGeom>
        </p:spPr>
      </p:pic>
      <p:sp>
        <p:nvSpPr>
          <p:cNvPr id="5734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3E768C-1E62-4710-BF9B-B7ACEEFB26DC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kumimoji="0" lang="en-US" altLang="zh-TW" sz="1200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訊號模擬－將訊號以群組方式顯示值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28218" y="4135437"/>
            <a:ext cx="7597775" cy="179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4279406" y="4314825"/>
            <a:ext cx="0" cy="1543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57181" y="5857875"/>
            <a:ext cx="401955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同樣的方式將輸出設為</a:t>
            </a:r>
            <a:r>
              <a:rPr lang="en-US" altLang="zh-TW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SUM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群組，並將值設為無號數十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進</a:t>
            </a:r>
            <a:r>
              <a:rPr lang="zh-TW" altLang="en-US" sz="1800" dirty="0" smtClean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制的</a:t>
            </a:r>
            <a:r>
              <a:rPr lang="zh-TW" altLang="en-US" sz="1800" dirty="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方式表示結果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913" y="3141663"/>
            <a:ext cx="73136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zh-TW" altLang="en-US" sz="4100" kern="0" dirty="0" smtClean="0">
                <a:solidFill>
                  <a:srgbClr val="0000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自製邏輯元件</a:t>
            </a:r>
            <a:endParaRPr lang="zh-TW" altLang="en-US" sz="4100" kern="0" dirty="0" smtClean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619250"/>
            <a:ext cx="7061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D44B8E-4F82-460B-8BCB-773C3D442CE1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kumimoji="0" lang="en-US" altLang="zh-TW" sz="12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元件封裝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843213" y="3824288"/>
            <a:ext cx="2233612" cy="180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4297363" y="4005263"/>
            <a:ext cx="22225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97363" y="5373688"/>
            <a:ext cx="40195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選擇以電路符號方式封裝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設計方式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41039" y="1555166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以</a:t>
            </a:r>
            <a:r>
              <a:rPr lang="en-US" altLang="zh-TW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Verilog HDL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語言</a:t>
            </a:r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設計：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019667"/>
            <a:ext cx="3659471" cy="44786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422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5450"/>
            <a:ext cx="7326313" cy="4767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D0032-CBE2-467D-912C-D5E67AAB64ED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kumimoji="0" lang="en-US" altLang="zh-TW" sz="120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元件封裝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35150" y="4868863"/>
            <a:ext cx="2232025" cy="180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4067175" y="5049838"/>
            <a:ext cx="252413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97363" y="5373688"/>
            <a:ext cx="4019550" cy="7842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存成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bsf 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元件檔</a:t>
            </a:r>
            <a:endParaRPr lang="en-US" altLang="zh-TW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註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: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原電路圖檔為 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bdf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717675"/>
            <a:ext cx="7092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BD3202-9C17-4FBA-9C24-92DC546751E0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kumimoji="0" lang="en-US" altLang="zh-TW" sz="120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元件封裝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97363" y="5373688"/>
            <a:ext cx="4019550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736725"/>
            <a:ext cx="75977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B1098E-BC85-46A0-B432-1A31CE8FF9D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kumimoji="0" lang="en-US" altLang="zh-TW" sz="120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元件封裝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06838" y="3375025"/>
            <a:ext cx="4914900" cy="341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V="1">
            <a:off x="5832475" y="3716338"/>
            <a:ext cx="0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03688" y="5375275"/>
            <a:ext cx="4019550" cy="7842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.bsf 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為元件檔</a:t>
            </a:r>
            <a:endParaRPr lang="en-US" altLang="zh-TW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.bdf 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為原始電路</a:t>
            </a:r>
            <a:endParaRPr lang="en-US" altLang="zh-TW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913" y="3141663"/>
            <a:ext cx="73136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zh-TW" altLang="en-US" sz="4100" kern="0" dirty="0" smtClean="0">
                <a:solidFill>
                  <a:srgbClr val="0000FF"/>
                </a:solidFill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引用自製邏輯元件</a:t>
            </a:r>
            <a:endParaRPr lang="zh-TW" altLang="en-US" sz="4100" kern="0" dirty="0" smtClean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736725"/>
            <a:ext cx="75977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A5A1C2-97C4-42A2-B703-0AB29B3E527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kumimoji="0" lang="en-US" altLang="zh-TW" sz="120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一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73500" y="3355975"/>
            <a:ext cx="4730750" cy="325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22850" y="4833938"/>
            <a:ext cx="2255838" cy="6461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把這兩個檔案複製到要引用的專案裏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5256213" y="3746500"/>
            <a:ext cx="66675" cy="1087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90688"/>
            <a:ext cx="75422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637711-ADDE-4FC0-9E7F-65A59C2A8A37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kumimoji="0" lang="en-US" altLang="zh-TW" sz="1200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二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592263"/>
            <a:ext cx="67897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2CFE26-9083-4276-9D01-C85F1E1E97E3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kumimoji="0" lang="en-US" altLang="zh-TW" sz="120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三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59000" y="3500438"/>
            <a:ext cx="396875" cy="180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2555875" y="3681413"/>
            <a:ext cx="1763713" cy="169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97363" y="5373688"/>
            <a:ext cx="22558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切到 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files 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16075" y="2205038"/>
            <a:ext cx="1550988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24413" y="2676525"/>
            <a:ext cx="2255837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2.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在 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files</a:t>
            </a: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上按右鍵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3167063" y="2465388"/>
            <a:ext cx="1657350" cy="350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665288"/>
            <a:ext cx="61737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B05ED4-9A52-43F3-87B1-64A7D402A31F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kumimoji="0" lang="en-US" altLang="zh-TW" sz="120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四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132638" y="2641600"/>
            <a:ext cx="247650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6673850" y="2928938"/>
            <a:ext cx="458788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32325" y="4048125"/>
            <a:ext cx="2255838" cy="369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按選擇鍵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90688"/>
            <a:ext cx="739457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7BA696-C249-46A6-9622-F415452471C0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kumimoji="0" lang="en-US" altLang="zh-TW" sz="12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五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48375" y="4113213"/>
            <a:ext cx="2016125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4200525" y="4332288"/>
            <a:ext cx="1847850" cy="725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59000" y="4976813"/>
            <a:ext cx="2255838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副檔名改成這個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81150"/>
            <a:ext cx="68326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D168E2-EB59-4DA0-864C-DE62CAED6FAD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kumimoji="0" lang="en-US" altLang="zh-TW" sz="1200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六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03775" y="2960688"/>
            <a:ext cx="3405188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4200525" y="3392488"/>
            <a:ext cx="1308100" cy="1665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59000" y="4976813"/>
            <a:ext cx="2255838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把這兩個檔案開啟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419600" y="5353050"/>
            <a:ext cx="1881188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en-US" altLang="zh-TW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CPLD/FPG</a:t>
            </a: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設計方式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370013" y="1555166"/>
            <a:ext cx="677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以繪製邏輯電路的方式設計：</a:t>
            </a:r>
            <a:endParaRPr lang="en-US" altLang="zh-TW" sz="2400" dirty="0" smtClean="0">
              <a:solidFill>
                <a:srgbClr val="0000FF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91" y="2286272"/>
            <a:ext cx="7414958" cy="33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57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724025"/>
            <a:ext cx="60150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1310F2-A022-4A6D-A5ED-E560D9BFEBD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kumimoji="0" lang="en-US" altLang="zh-TW" sz="1200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七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59000" y="4976813"/>
            <a:ext cx="2255838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按</a:t>
            </a:r>
            <a:r>
              <a:rPr lang="en-US" altLang="zh-TW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OK</a:t>
            </a:r>
            <a:endParaRPr lang="zh-TW" altLang="en-US" sz="1800">
              <a:solidFill>
                <a:srgbClr val="FF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419600" y="5353050"/>
            <a:ext cx="1160463" cy="89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66863"/>
            <a:ext cx="7132637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D40FE5-1595-4B44-8E25-44B99F436D6A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kumimoji="0" lang="en-US" altLang="zh-TW" sz="120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八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95513" y="4976813"/>
            <a:ext cx="22558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完成引用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 flipV="1">
            <a:off x="1619250" y="2673350"/>
            <a:ext cx="1116013" cy="2303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543050"/>
            <a:ext cx="7127875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F5DBE3-E326-4157-9EBF-290606C24659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kumimoji="0" lang="en-US" altLang="zh-TW" sz="1200" smtClean="0"/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4702175" y="2401888"/>
            <a:ext cx="179388" cy="179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3240088" y="2581275"/>
            <a:ext cx="1462087" cy="1493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900113" y="4076700"/>
            <a:ext cx="2484437" cy="40481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點選邏輯閘符號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60488" y="338138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tabLst>
                <a:tab pos="3587750" algn="l"/>
              </a:tabLst>
              <a:defRPr/>
            </a:pPr>
            <a:r>
              <a:rPr lang="zh-TW" altLang="en-US" sz="3200" kern="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kern="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kern="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九</a:t>
            </a:r>
            <a:r>
              <a:rPr lang="en-US" altLang="zh-TW" sz="3200" kern="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  <p:bldP spid="24884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52625"/>
            <a:ext cx="75247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638A66-6EF3-418B-9A10-8C81F42BA31B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kumimoji="0" lang="en-US" altLang="zh-TW" sz="1200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十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95513" y="4976813"/>
            <a:ext cx="22558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改選這個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 flipV="1">
            <a:off x="1908175" y="2924175"/>
            <a:ext cx="827088" cy="2052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746250"/>
            <a:ext cx="75072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A3C805-5B9F-4E42-A2C2-8992E2D78348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kumimoji="0" lang="en-US" altLang="zh-TW" sz="1200" smtClean="0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元件引用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(</a:t>
            </a:r>
            <a:r>
              <a:rPr lang="zh-TW" altLang="en-US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十一</a:t>
            </a:r>
            <a:r>
              <a:rPr lang="en-US" altLang="zh-TW" sz="320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95513" y="4976813"/>
            <a:ext cx="2255837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FF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735263" y="3897313"/>
            <a:ext cx="1836737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B6161-7740-462C-9E5B-60BE1A7FCFB2}" type="slidenum">
              <a:rPr kumimoji="0" lang="en-US" altLang="zh-TW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3587750" algn="l"/>
              </a:tabLst>
            </a:pPr>
            <a:r>
              <a:rPr lang="zh-TW" altLang="en-US" sz="4800" dirty="0" smtClean="0">
                <a:solidFill>
                  <a:srgbClr val="CC3300"/>
                </a:solidFill>
                <a:ea typeface="華康超明體(P)" panose="02020C00000000000000" pitchFamily="18" charset="-120"/>
              </a:rPr>
              <a:t>設計流程</a:t>
            </a:r>
            <a:endParaRPr lang="en-US" altLang="zh-TW" sz="4800" dirty="0" smtClean="0">
              <a:solidFill>
                <a:srgbClr val="CC3300"/>
              </a:solidFill>
              <a:ea typeface="華康超明體(P)" panose="02020C00000000000000" pitchFamily="18" charset="-120"/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1799692" y="1831522"/>
            <a:ext cx="1836204" cy="369887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800" dirty="0" smtClean="0">
                <a:solidFill>
                  <a:srgbClr val="FF0066"/>
                </a:solidFill>
                <a:ea typeface="華康超明體" panose="02020C09000000000000" pitchFamily="49" charset="-120"/>
              </a:rPr>
              <a:t>專案管理</a:t>
            </a:r>
            <a:endParaRPr lang="zh-TW" altLang="en-US" sz="1800" dirty="0">
              <a:solidFill>
                <a:srgbClr val="FF0066"/>
              </a:solidFill>
              <a:ea typeface="華康超明體" panose="02020C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51480" y="1630520"/>
            <a:ext cx="486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、建立專案：指定專案名稱及工作資料夾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、指定頂層設計名稱</a:t>
            </a:r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/>
            </a:r>
            <a:b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</a:br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、加入檔案或零件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4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、指定晶片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5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、指定設計工具</a:t>
            </a:r>
            <a:endParaRPr lang="zh-TW" altLang="en-US" dirty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9692" y="2201409"/>
            <a:ext cx="1836204" cy="1343387"/>
            <a:chOff x="1799692" y="2201409"/>
            <a:chExt cx="1836204" cy="1343387"/>
          </a:xfrm>
        </p:grpSpPr>
        <p:cxnSp>
          <p:nvCxnSpPr>
            <p:cNvPr id="4" name="直線單箭頭接點 3"/>
            <p:cNvCxnSpPr>
              <a:stCxn id="237576" idx="2"/>
            </p:cNvCxnSpPr>
            <p:nvPr/>
          </p:nvCxnSpPr>
          <p:spPr>
            <a:xfrm>
              <a:off x="2717794" y="2201409"/>
              <a:ext cx="0" cy="9692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799692" y="3174909"/>
              <a:ext cx="1836204" cy="3698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 dirty="0" smtClean="0">
                  <a:solidFill>
                    <a:srgbClr val="FF0066"/>
                  </a:solidFill>
                  <a:ea typeface="華康超明體" panose="02020C09000000000000" pitchFamily="49" charset="-120"/>
                </a:rPr>
                <a:t>設計選擇</a:t>
              </a:r>
              <a:endPara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3667064" y="3157206"/>
            <a:ext cx="486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可選擇下列任一種設計方式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1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、電路圖繪製方式設計</a:t>
            </a:r>
            <a:r>
              <a:rPr lang="en-US" altLang="zh-TW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(Block Diagram)</a:t>
            </a:r>
          </a:p>
          <a:p>
            <a:r>
              <a:rPr lang="en-US" altLang="zh-TW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VHDL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方式設計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en-US" altLang="zh-TW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Verilog HDL </a:t>
            </a:r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方式設計</a:t>
            </a:r>
            <a:endParaRPr lang="zh-TW" altLang="en-US" dirty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815276" y="3544796"/>
            <a:ext cx="1836204" cy="1158166"/>
            <a:chOff x="1815276" y="3544796"/>
            <a:chExt cx="1836204" cy="1158166"/>
          </a:xfrm>
        </p:grpSpPr>
        <p:cxnSp>
          <p:nvCxnSpPr>
            <p:cNvPr id="13" name="直線單箭頭接點 12"/>
            <p:cNvCxnSpPr>
              <a:stCxn id="10" idx="2"/>
            </p:cNvCxnSpPr>
            <p:nvPr/>
          </p:nvCxnSpPr>
          <p:spPr>
            <a:xfrm>
              <a:off x="2717794" y="3544796"/>
              <a:ext cx="0" cy="8127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815276" y="4333630"/>
              <a:ext cx="183620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 dirty="0" smtClean="0">
                  <a:solidFill>
                    <a:srgbClr val="FF0066"/>
                  </a:solidFill>
                  <a:ea typeface="華康超明體" panose="02020C09000000000000" pitchFamily="49" charset="-120"/>
                </a:rPr>
                <a:t>電路設計、編譯</a:t>
              </a:r>
              <a:endPara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651480" y="4333630"/>
            <a:ext cx="48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660066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電路設計完成後，可進行電路模擬</a:t>
            </a:r>
            <a:endParaRPr lang="en-US" altLang="zh-TW" dirty="0" smtClean="0">
              <a:solidFill>
                <a:srgbClr val="660066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803980" y="4702962"/>
            <a:ext cx="1836204" cy="666674"/>
            <a:chOff x="1803980" y="4702962"/>
            <a:chExt cx="1836204" cy="666674"/>
          </a:xfrm>
        </p:grpSpPr>
        <p:cxnSp>
          <p:nvCxnSpPr>
            <p:cNvPr id="17" name="直線單箭頭接點 16"/>
            <p:cNvCxnSpPr/>
            <p:nvPr/>
          </p:nvCxnSpPr>
          <p:spPr>
            <a:xfrm>
              <a:off x="2724087" y="4702962"/>
              <a:ext cx="0" cy="297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803980" y="5000304"/>
              <a:ext cx="183620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 dirty="0" smtClean="0">
                  <a:solidFill>
                    <a:srgbClr val="FF0066"/>
                  </a:solidFill>
                  <a:ea typeface="華康超明體" panose="02020C09000000000000" pitchFamily="49" charset="-120"/>
                </a:rPr>
                <a:t>指定接腳</a:t>
              </a:r>
              <a:endPara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797801" y="5369636"/>
            <a:ext cx="1836204" cy="666674"/>
            <a:chOff x="1797801" y="5369636"/>
            <a:chExt cx="1836204" cy="666674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2717908" y="5369636"/>
              <a:ext cx="0" cy="297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797801" y="5666978"/>
              <a:ext cx="183620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 dirty="0" smtClean="0">
                  <a:solidFill>
                    <a:srgbClr val="FF0066"/>
                  </a:solidFill>
                  <a:ea typeface="華康超明體" panose="02020C09000000000000" pitchFamily="49" charset="-120"/>
                </a:rPr>
                <a:t>二次編譯</a:t>
              </a:r>
              <a:endPara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797801" y="6049834"/>
            <a:ext cx="1836204" cy="666674"/>
            <a:chOff x="1797801" y="6049834"/>
            <a:chExt cx="1836204" cy="666674"/>
          </a:xfrm>
        </p:grpSpPr>
        <p:cxnSp>
          <p:nvCxnSpPr>
            <p:cNvPr id="23" name="直線單箭頭接點 22"/>
            <p:cNvCxnSpPr/>
            <p:nvPr/>
          </p:nvCxnSpPr>
          <p:spPr>
            <a:xfrm>
              <a:off x="2717908" y="6049834"/>
              <a:ext cx="0" cy="2973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797801" y="6347176"/>
              <a:ext cx="1836204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800" dirty="0" smtClean="0">
                  <a:solidFill>
                    <a:srgbClr val="FF0066"/>
                  </a:solidFill>
                  <a:ea typeface="華康超明體" panose="02020C09000000000000" pitchFamily="49" charset="-120"/>
                </a:rPr>
                <a:t>晶片燒錄</a:t>
              </a:r>
              <a:endParaRPr lang="zh-TW" altLang="en-US" sz="1800" dirty="0">
                <a:solidFill>
                  <a:srgbClr val="FF0066"/>
                </a:solidFill>
                <a:ea typeface="華康超明體" panose="02020C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79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6" grpId="0" animBg="1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5784</TotalTime>
  <Words>1676</Words>
  <Application>Microsoft Office PowerPoint</Application>
  <PresentationFormat>如螢幕大小 (4:3)</PresentationFormat>
  <Paragraphs>335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2" baseType="lpstr">
      <vt:lpstr>華康超明體</vt:lpstr>
      <vt:lpstr>華康超明體(P)</vt:lpstr>
      <vt:lpstr>新細明體</vt:lpstr>
      <vt:lpstr>Arial</vt:lpstr>
      <vt:lpstr>Cambria Math</vt:lpstr>
      <vt:lpstr>Verdana</vt:lpstr>
      <vt:lpstr>Wingdings</vt:lpstr>
      <vt:lpstr>Eclipse</vt:lpstr>
      <vt:lpstr>FPGA／CPLD</vt:lpstr>
      <vt:lpstr>CPLD/FPGA晶片</vt:lpstr>
      <vt:lpstr>CPLD/FPGA晶片</vt:lpstr>
      <vt:lpstr>CPLD/FPGA晶片</vt:lpstr>
      <vt:lpstr>CPLD/FPGA晶片</vt:lpstr>
      <vt:lpstr>CPLD/FPG設計方式</vt:lpstr>
      <vt:lpstr>CPLD/FPG設計方式</vt:lpstr>
      <vt:lpstr>CPLD/FPG設計方式</vt:lpstr>
      <vt:lpstr>設計流程</vt:lpstr>
      <vt:lpstr>建立專案(一)</vt:lpstr>
      <vt:lpstr>建立專案(二)</vt:lpstr>
      <vt:lpstr>建立專案(三)</vt:lpstr>
      <vt:lpstr>建立專案(四)</vt:lpstr>
      <vt:lpstr>建立專案(五)</vt:lpstr>
      <vt:lpstr>建立專案(六)</vt:lpstr>
      <vt:lpstr>建立專案(七)</vt:lpstr>
      <vt:lpstr>建立專案(八)</vt:lpstr>
      <vt:lpstr>建立專案(九)</vt:lpstr>
      <vt:lpstr>建立專案(十)</vt:lpstr>
      <vt:lpstr>設計一半加器</vt:lpstr>
      <vt:lpstr>建立設計檔案(一)</vt:lpstr>
      <vt:lpstr>建立設計檔案(二)</vt:lpstr>
      <vt:lpstr>加入程式檔(三)</vt:lpstr>
      <vt:lpstr>加入元件(一)</vt:lpstr>
      <vt:lpstr>加入元件(二)</vt:lpstr>
      <vt:lpstr>加入元件(二)</vt:lpstr>
      <vt:lpstr>加入元件(三)</vt:lpstr>
      <vt:lpstr>修改元件名稱(一)</vt:lpstr>
      <vt:lpstr>修改元件名稱(二)</vt:lpstr>
      <vt:lpstr>接線(一)</vt:lpstr>
      <vt:lpstr>接線(二)</vt:lpstr>
      <vt:lpstr>接線方式二(一)</vt:lpstr>
      <vt:lpstr>接線方式二(二)</vt:lpstr>
      <vt:lpstr>接線方式二(三)</vt:lpstr>
      <vt:lpstr>接線方式二(四)</vt:lpstr>
      <vt:lpstr>接線方式二(五)</vt:lpstr>
      <vt:lpstr>編譯(一)</vt:lpstr>
      <vt:lpstr>編譯(二)</vt:lpstr>
      <vt:lpstr>編譯(三)</vt:lpstr>
      <vt:lpstr>編譯(四)</vt:lpstr>
      <vt:lpstr>訊號模擬</vt:lpstr>
      <vt:lpstr>訊號模擬－設定時間 (一)</vt:lpstr>
      <vt:lpstr>訊號模擬－設定時間 (二)</vt:lpstr>
      <vt:lpstr>訊號模擬－設定時間 (三)</vt:lpstr>
      <vt:lpstr>訊號模擬－設定時間 (四)</vt:lpstr>
      <vt:lpstr>訊號模擬－設定時間 (五)</vt:lpstr>
      <vt:lpstr>訊號模擬—設定PORT</vt:lpstr>
      <vt:lpstr>訊號模擬—設定PORT(一)</vt:lpstr>
      <vt:lpstr>訊號模擬—設定PORT(二)</vt:lpstr>
      <vt:lpstr>訊號模擬—設定PORT(三)</vt:lpstr>
      <vt:lpstr>訊號模擬—設定PORT(四)</vt:lpstr>
      <vt:lpstr>訊號模擬—設定PORT(五)</vt:lpstr>
      <vt:lpstr>訊號模擬—設定PORT(六)</vt:lpstr>
      <vt:lpstr>訊號模擬－加入脈波</vt:lpstr>
      <vt:lpstr>訊號模擬－加入脈波（一）</vt:lpstr>
      <vt:lpstr>訊號模擬－加入脈波（二）</vt:lpstr>
      <vt:lpstr>訊號模擬－加入訊號(三)</vt:lpstr>
      <vt:lpstr>訊號模擬－加入訊號(四)</vt:lpstr>
      <vt:lpstr>訊號模擬－開始模擬(一)</vt:lpstr>
      <vt:lpstr>訊號模擬－開始模擬(二)</vt:lpstr>
      <vt:lpstr>訊號模擬－開始模擬(三)</vt:lpstr>
      <vt:lpstr>訊號模擬－開始模擬(四)</vt:lpstr>
      <vt:lpstr>訊號模擬－將訊號以群組方式顯示值(一)</vt:lpstr>
      <vt:lpstr>訊號模擬－將訊號以群組方式顯示值(二)</vt:lpstr>
      <vt:lpstr>訊號模擬－將訊號以群組方式顯示值(三)</vt:lpstr>
      <vt:lpstr>訊號模擬－將訊號以群組方式顯示值(四)</vt:lpstr>
      <vt:lpstr>訊號模擬－將訊號以群組方式顯示值(五)</vt:lpstr>
      <vt:lpstr>PowerPoint 簡報</vt:lpstr>
      <vt:lpstr>元件封裝(一)</vt:lpstr>
      <vt:lpstr>元件封裝(二)</vt:lpstr>
      <vt:lpstr>元件封裝(三)</vt:lpstr>
      <vt:lpstr>元件封裝(四)</vt:lpstr>
      <vt:lpstr>PowerPoint 簡報</vt:lpstr>
      <vt:lpstr>元件引用(一)</vt:lpstr>
      <vt:lpstr>元件引用(二)</vt:lpstr>
      <vt:lpstr>元件引用(三)</vt:lpstr>
      <vt:lpstr>元件引用(四)</vt:lpstr>
      <vt:lpstr>元件引用(五)</vt:lpstr>
      <vt:lpstr>元件引用(六)</vt:lpstr>
      <vt:lpstr>元件引用(七)</vt:lpstr>
      <vt:lpstr>元件引用(八)</vt:lpstr>
      <vt:lpstr>PowerPoint 簡報</vt:lpstr>
      <vt:lpstr>元件引用(十)</vt:lpstr>
      <vt:lpstr>元件引用(十一)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shanmh</dc:creator>
  <cp:lastModifiedBy>明祥 沈</cp:lastModifiedBy>
  <cp:revision>135</cp:revision>
  <cp:lastPrinted>1601-01-01T00:00:00Z</cp:lastPrinted>
  <dcterms:created xsi:type="dcterms:W3CDTF">1601-01-01T00:00:00Z</dcterms:created>
  <dcterms:modified xsi:type="dcterms:W3CDTF">2021-02-25T00:30:26Z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